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66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6CABEC-57A3-40EF-B067-FAE9D2925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D0E58A-2078-43D3-84F6-0BDCE5346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BF03B3-F386-4511-911F-86CC5CB20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F2-8456-465E-8CCE-5C6A23128C8E}" type="datetimeFigureOut">
              <a:rPr lang="es-ES" smtClean="0"/>
              <a:t>14/6/23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A49C67-F0D9-4388-91EA-539D5F85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D6BE7B-7F88-4E9A-8A8D-D8D32F51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C867-5538-4E1C-BF16-7E2B598E37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578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229020-1C92-4BDE-83D0-A3C87CB3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5FB216-AA31-469D-B10A-58AA9447C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64C6AC-F7C3-462C-A7FA-97DE50DED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F2-8456-465E-8CCE-5C6A23128C8E}" type="datetimeFigureOut">
              <a:rPr lang="es-ES" smtClean="0"/>
              <a:t>14/6/23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68BDCA-CC4C-406B-9C2A-1C4BAB337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40928E-28EC-474E-8AC8-D5913F5A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C867-5538-4E1C-BF16-7E2B598E37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491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246FBC-C4DD-45EE-AE7A-D6AE0A2E16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F159D8-2D32-4686-A69C-E8D0EBECD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21BBD6-29F5-40DC-86A5-199EE5743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F2-8456-465E-8CCE-5C6A23128C8E}" type="datetimeFigureOut">
              <a:rPr lang="es-ES" smtClean="0"/>
              <a:t>14/6/23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978C32-8013-404C-902C-DA2C0E0E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5B7C9A-5A44-49C7-B9D4-5F25D9E9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C867-5538-4E1C-BF16-7E2B598E37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82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047386-30A9-4B5B-AD57-BB98A04E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91613C-1EA1-4EAD-A20A-A48EACEEB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2C62E5-680A-4609-848E-56CC9B353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F2-8456-465E-8CCE-5C6A23128C8E}" type="datetimeFigureOut">
              <a:rPr lang="es-ES" smtClean="0"/>
              <a:t>14/6/23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953FF4-F887-49A7-948E-1C9674A8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FD5C20-7F9A-4799-9F6B-29C5CE3E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C867-5538-4E1C-BF16-7E2B598E37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87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E8B0E-6F56-40F2-81ED-4B4D8E31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E75F35-0F36-4477-9EC1-11243508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A9CEF4-6701-4C31-BB23-204D69E8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F2-8456-465E-8CCE-5C6A23128C8E}" type="datetimeFigureOut">
              <a:rPr lang="es-ES" smtClean="0"/>
              <a:t>14/6/23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B04ACA-0E5D-4127-8457-2289A823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0DEA80-8188-4EF8-9B50-7AC4F0FF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C867-5538-4E1C-BF16-7E2B598E37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41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CA8082-F47D-4AE9-9511-C7FC357C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3EEDD5-583D-4824-9877-8B21D3C25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90D3F1-A172-4795-9D03-59E886E6A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15A26A-03FD-45E2-80BB-C3FCDDB0B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F2-8456-465E-8CCE-5C6A23128C8E}" type="datetimeFigureOut">
              <a:rPr lang="es-ES" smtClean="0"/>
              <a:t>14/6/23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FC1A61-7A74-44B0-926E-2C9D12F4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86B0FC-083D-4E69-8804-40397ED99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C867-5538-4E1C-BF16-7E2B598E37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116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AE89D-2EF9-4963-B392-CD73E11E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8368CC-CD89-486B-BD9E-1D6252C6F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8C60FB-6E6C-4FB9-B6E8-54DCCC377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6E283A-7D9E-4394-84B1-97B7C04DF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46DD3B-3187-444E-A9D3-17708104B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A405093-3E5C-48FB-8A5D-C2688C5A1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F2-8456-465E-8CCE-5C6A23128C8E}" type="datetimeFigureOut">
              <a:rPr lang="es-ES" smtClean="0"/>
              <a:t>14/6/23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1F3833-FB9D-4762-91C3-8E6C5DB5D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AABF53C-5A53-4688-83AA-614AB6457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C867-5538-4E1C-BF16-7E2B598E37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7353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5C1D1-6272-492B-A261-CC0FEEB65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1CFC9D-8FB8-4828-A425-C40ACC780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F2-8456-465E-8CCE-5C6A23128C8E}" type="datetimeFigureOut">
              <a:rPr lang="es-ES" smtClean="0"/>
              <a:t>14/6/23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F98D1A-FF8D-4412-B6CE-1653B320D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0146B25-42D4-4396-A8EA-886A47037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C867-5538-4E1C-BF16-7E2B598E37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69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539499-6E86-4B90-947B-189A97357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F2-8456-465E-8CCE-5C6A23128C8E}" type="datetimeFigureOut">
              <a:rPr lang="es-ES" smtClean="0"/>
              <a:t>14/6/23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7310E0-2F49-4BC3-AECB-45B5FC1F3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B06380-CD16-4EAC-B345-0547D47B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C867-5538-4E1C-BF16-7E2B598E37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26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F79F3-516E-4E54-996A-6821A6DB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246D6C-08FB-49CF-8E8D-AF834866E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D1BF6-85BA-42E8-9DCE-69290E25B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1AD784-9099-490E-8617-E5AF3D39B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F2-8456-465E-8CCE-5C6A23128C8E}" type="datetimeFigureOut">
              <a:rPr lang="es-ES" smtClean="0"/>
              <a:t>14/6/23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01D436-14AB-41FF-ADCE-44DA68B13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CFDC96-9314-49B7-9C06-063F49C9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C867-5538-4E1C-BF16-7E2B598E37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95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617B46-98CA-4513-8EDC-7C0C4890F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E5477B1-976B-4C1E-A0D4-E24248E782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683306-89C7-400D-BFE4-0C12561C3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F59744-ADC4-43FB-AF29-B6AB64AB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F2-8456-465E-8CCE-5C6A23128C8E}" type="datetimeFigureOut">
              <a:rPr lang="es-ES" smtClean="0"/>
              <a:t>14/6/23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C5CB4D-E9E3-484A-BC06-E4EA2EA99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A3D77D-A939-480A-B1DA-F874ED973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CC867-5538-4E1C-BF16-7E2B598E37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324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E89EE4A-0236-42F8-BE6C-8FAC8CDD6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7598B-F1F6-4BDF-88E6-F40526493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7BFD06-D01F-4C3D-A95B-03AFF44F8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45F2-8456-465E-8CCE-5C6A23128C8E}" type="datetimeFigureOut">
              <a:rPr lang="es-ES" smtClean="0"/>
              <a:t>14/6/23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CF8878-9352-4CB1-89DE-9280450AD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B23DCE-F898-4CA2-B6CB-94326E09A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CC867-5538-4E1C-BF16-7E2B598E37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214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rgbClr val="0000FF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800"/>
        </a:spcBef>
        <a:buClr>
          <a:srgbClr val="0000FF"/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800"/>
        </a:spcBef>
        <a:buClr>
          <a:srgbClr val="0000FF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800"/>
        </a:spcBef>
        <a:buClr>
          <a:srgbClr val="0000FF"/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800"/>
        </a:spcBef>
        <a:buClr>
          <a:srgbClr val="0000FF"/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omputerhope.com/histor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g"/><Relationship Id="rId5" Type="http://schemas.openxmlformats.org/officeDocument/2006/relationships/image" Target="../media/image7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computerhope.com/history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79DD96-6DFC-408A-9E1B-1C4E4E5112F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80818"/>
            <a:ext cx="8793014" cy="6594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4B2398-E6FC-45CA-9D3D-C28B9B482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78653"/>
            <a:ext cx="2826327" cy="2849273"/>
          </a:xfrm>
        </p:spPr>
        <p:txBody>
          <a:bodyPr>
            <a:normAutofit fontScale="90000"/>
          </a:bodyPr>
          <a:lstStyle/>
          <a:p>
            <a:r>
              <a:rPr lang="es-ES" sz="7200" dirty="0"/>
              <a:t>1992</a:t>
            </a:r>
            <a:br>
              <a:rPr lang="es-ES" sz="7200" dirty="0"/>
            </a:br>
            <a:r>
              <a:rPr lang="es-ES" sz="7200" dirty="0"/>
              <a:t>-</a:t>
            </a:r>
            <a:br>
              <a:rPr lang="es-ES" sz="7200" dirty="0"/>
            </a:br>
            <a:r>
              <a:rPr lang="es-ES" sz="7200" dirty="0"/>
              <a:t>1997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3F1FD4-F929-4E7C-99B2-F60BC26FF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46" y="3620511"/>
            <a:ext cx="3121892" cy="923780"/>
          </a:xfrm>
        </p:spPr>
        <p:txBody>
          <a:bodyPr>
            <a:normAutofit/>
          </a:bodyPr>
          <a:lstStyle/>
          <a:p>
            <a:pPr algn="l"/>
            <a:r>
              <a:rPr lang="es-ES" sz="4000" dirty="0">
                <a:solidFill>
                  <a:srgbClr val="0000FF"/>
                </a:solidFill>
              </a:rPr>
              <a:t>¿ Qué pasó ?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5E58C627-0734-4B80-8381-3E1AB719178E}"/>
              </a:ext>
            </a:extLst>
          </p:cNvPr>
          <p:cNvSpPr txBox="1">
            <a:spLocks/>
          </p:cNvSpPr>
          <p:nvPr/>
        </p:nvSpPr>
        <p:spPr>
          <a:xfrm>
            <a:off x="0" y="6465453"/>
            <a:ext cx="6160655" cy="48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https://www.computerhope.com/history</a:t>
            </a:r>
            <a:r>
              <a:rPr lang="es-ES" sz="2000" dirty="0">
                <a:solidFill>
                  <a:srgbClr val="0000FF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40390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4C042A-10EE-4C89-BAF6-3E07281FD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515" y="0"/>
            <a:ext cx="5023485" cy="6858000"/>
          </a:xfrm>
          <a:prstGeom prst="rect">
            <a:avLst/>
          </a:prstGeom>
        </p:spPr>
      </p:pic>
      <p:pic>
        <p:nvPicPr>
          <p:cNvPr id="8" name="Platero y Tu - El roce de tu cuerpo">
            <a:hlinkClick r:id="" action="ppaction://media"/>
            <a:extLst>
              <a:ext uri="{FF2B5EF4-FFF2-40B4-BE49-F238E27FC236}">
                <a16:creationId xmlns:a16="http://schemas.microsoft.com/office/drawing/2014/main" id="{E1CE08E2-1490-4257-8F45-7A632420A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80" end="210893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6981" y="4396509"/>
            <a:ext cx="406400" cy="4064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55B448B-1DDC-41B1-9CE8-E70FBBC95E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t="7910" r="30930" b="7337"/>
          <a:stretch/>
        </p:blipFill>
        <p:spPr>
          <a:xfrm>
            <a:off x="666344" y="3463636"/>
            <a:ext cx="5447417" cy="2872510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EDC0F0A6-EC49-4D11-957E-5AC4FD3AD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19" y="1436542"/>
            <a:ext cx="4823691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Platero y </a:t>
            </a:r>
            <a:r>
              <a:rPr lang="en-US" sz="3600" dirty="0" err="1"/>
              <a:t>tu</a:t>
            </a:r>
            <a:br>
              <a:rPr lang="en-US" sz="3600" dirty="0"/>
            </a:br>
            <a:r>
              <a:rPr lang="en-US" sz="3600" dirty="0"/>
              <a:t>7 de </a:t>
            </a:r>
            <a:r>
              <a:rPr lang="en-US" sz="3600" dirty="0" err="1"/>
              <a:t>octubre</a:t>
            </a:r>
            <a:r>
              <a:rPr lang="en-US" sz="3600" dirty="0"/>
              <a:t> de 1997</a:t>
            </a:r>
            <a:br>
              <a:rPr lang="en-US" sz="3600" dirty="0"/>
            </a:br>
            <a:r>
              <a:rPr lang="en-US" sz="3600" dirty="0" err="1"/>
              <a:t>Pabellón</a:t>
            </a:r>
            <a:r>
              <a:rPr lang="en-US" sz="3600" dirty="0"/>
              <a:t> </a:t>
            </a:r>
            <a:r>
              <a:rPr lang="en-US" sz="3600" dirty="0" err="1"/>
              <a:t>Interpeñas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34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B2398-E6FC-45CA-9D3D-C28B9B482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-23823"/>
            <a:ext cx="2826327" cy="2849273"/>
          </a:xfrm>
        </p:spPr>
        <p:txBody>
          <a:bodyPr>
            <a:normAutofit fontScale="90000"/>
          </a:bodyPr>
          <a:lstStyle/>
          <a:p>
            <a:r>
              <a:rPr lang="es-ES" sz="7200" dirty="0"/>
              <a:t>1992</a:t>
            </a:r>
            <a:br>
              <a:rPr lang="es-ES" sz="7200" dirty="0"/>
            </a:br>
            <a:r>
              <a:rPr lang="es-ES" sz="7200" dirty="0"/>
              <a:t>-</a:t>
            </a:r>
            <a:br>
              <a:rPr lang="es-ES" sz="7200" dirty="0"/>
            </a:br>
            <a:r>
              <a:rPr lang="es-ES" sz="7200" dirty="0"/>
              <a:t>1997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3F1FD4-F929-4E7C-99B2-F60BC26FF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46" y="3620511"/>
            <a:ext cx="3121892" cy="923780"/>
          </a:xfrm>
        </p:spPr>
        <p:txBody>
          <a:bodyPr>
            <a:normAutofit/>
          </a:bodyPr>
          <a:lstStyle/>
          <a:p>
            <a:pPr algn="l"/>
            <a:r>
              <a:rPr lang="es-ES" sz="4000" dirty="0">
                <a:solidFill>
                  <a:srgbClr val="0000FF"/>
                </a:solidFill>
              </a:rPr>
              <a:t>¿ Qué pasó ?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5E58C627-0734-4B80-8381-3E1AB719178E}"/>
              </a:ext>
            </a:extLst>
          </p:cNvPr>
          <p:cNvSpPr txBox="1">
            <a:spLocks/>
          </p:cNvSpPr>
          <p:nvPr/>
        </p:nvSpPr>
        <p:spPr>
          <a:xfrm>
            <a:off x="0" y="6465453"/>
            <a:ext cx="7958295" cy="4895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https://www.computerhope.com/history</a:t>
            </a:r>
            <a:r>
              <a:rPr lang="es-ES" sz="2000" dirty="0">
                <a:solidFill>
                  <a:srgbClr val="0000FF"/>
                </a:solidFill>
              </a:rPr>
              <a:t> et al.      19 mayo 2023. Víctor Viñals </a:t>
            </a:r>
            <a:r>
              <a:rPr lang="es-ES" sz="2000" dirty="0" err="1">
                <a:solidFill>
                  <a:srgbClr val="0000FF"/>
                </a:solidFill>
              </a:rPr>
              <a:t>Yúfera</a:t>
            </a:r>
            <a:endParaRPr lang="es-ES" sz="2000" dirty="0">
              <a:solidFill>
                <a:srgbClr val="0000FF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4BCEAB2-BBBD-4A03-AB97-093F3C1A3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5748" r="3832" b="5057"/>
          <a:stretch/>
        </p:blipFill>
        <p:spPr>
          <a:xfrm>
            <a:off x="3468414" y="260131"/>
            <a:ext cx="8483440" cy="611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590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B7A61C-2290-442E-A301-A7E98F93D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07" y="766074"/>
            <a:ext cx="7459579" cy="4199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9B4F1C-9279-4CE8-949D-C91BF17AE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77" y="4273803"/>
            <a:ext cx="3778683" cy="2084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6F0E8B2-06E3-4E20-940F-0EC4B2F62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6" y="1751450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87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1B4D0AC-112C-46E6-9595-E80C68674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79" y="0"/>
            <a:ext cx="4630021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2184A9-D52E-43BA-B635-E4ABEA296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71" y="2595412"/>
            <a:ext cx="5312221" cy="3870036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B62E54EB-FB75-4F76-AAEB-818C723E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3" y="254281"/>
            <a:ext cx="5248563" cy="2230294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Dire Straits</a:t>
            </a:r>
            <a:br>
              <a:rPr lang="en-US" sz="3600" dirty="0"/>
            </a:br>
            <a:r>
              <a:rPr lang="es-ES" sz="3600" dirty="0"/>
              <a:t>9 de octubre de 1992</a:t>
            </a:r>
            <a:br>
              <a:rPr lang="es-ES" sz="3600" dirty="0"/>
            </a:br>
            <a:r>
              <a:rPr lang="es-ES" sz="3600" dirty="0"/>
              <a:t>Estadio de la </a:t>
            </a:r>
            <a:r>
              <a:rPr lang="es-ES" sz="3600" dirty="0" err="1"/>
              <a:t>Romareda</a:t>
            </a:r>
            <a:br>
              <a:rPr lang="es-ES" sz="3600" dirty="0"/>
            </a:br>
            <a:r>
              <a:rPr lang="es-ES" sz="3600" dirty="0"/>
              <a:t>40.000 espectadores</a:t>
            </a:r>
            <a:endParaRPr lang="en-US" sz="3600" dirty="0"/>
          </a:p>
        </p:txBody>
      </p:sp>
      <p:pic>
        <p:nvPicPr>
          <p:cNvPr id="9" name="01 Sultans Of Swing">
            <a:hlinkClick r:id="" action="ppaction://media"/>
            <a:extLst>
              <a:ext uri="{FF2B5EF4-FFF2-40B4-BE49-F238E27FC236}">
                <a16:creationId xmlns:a16="http://schemas.microsoft.com/office/drawing/2014/main" id="{592EC983-7541-4778-BAB3-69F0A5C40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2413" y="-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6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48DC3-EFF1-4FE3-98E5-406AEF3D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1992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91898E-113D-458E-945F-8740215BD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Internet Society </a:t>
            </a:r>
            <a:r>
              <a:rPr lang="en-US" dirty="0"/>
              <a:t>starts</a:t>
            </a:r>
          </a:p>
          <a:p>
            <a:r>
              <a:rPr lang="en-US" b="1" dirty="0"/>
              <a:t>Alpha 21064</a:t>
            </a:r>
            <a:r>
              <a:rPr lang="en-US" dirty="0"/>
              <a:t>, Digital Equipment Corporation, </a:t>
            </a:r>
            <a:br>
              <a:rPr lang="en-US" dirty="0"/>
            </a:br>
            <a:r>
              <a:rPr lang="en-US" dirty="0"/>
              <a:t>the fastest 64-bit RISC architecture</a:t>
            </a:r>
          </a:p>
          <a:p>
            <a:r>
              <a:rPr lang="en-US" b="1" dirty="0"/>
              <a:t>PCI</a:t>
            </a:r>
            <a:r>
              <a:rPr lang="en-US" dirty="0"/>
              <a:t>, Peripheral Component Interconnect</a:t>
            </a:r>
            <a:r>
              <a:rPr lang="es-ES" dirty="0"/>
              <a:t>, </a:t>
            </a:r>
            <a:r>
              <a:rPr lang="en-US" dirty="0"/>
              <a:t>Intel</a:t>
            </a:r>
          </a:p>
          <a:p>
            <a:r>
              <a:rPr lang="en-US" b="1" dirty="0"/>
              <a:t>ThinkPad</a:t>
            </a:r>
            <a:r>
              <a:rPr lang="en-US" dirty="0"/>
              <a:t> laptops, IBM</a:t>
            </a:r>
          </a:p>
          <a:p>
            <a:r>
              <a:rPr lang="en-US" b="1" dirty="0"/>
              <a:t>Windows 3.1</a:t>
            </a:r>
            <a:r>
              <a:rPr lang="en-US" dirty="0"/>
              <a:t>, Microsoft</a:t>
            </a:r>
          </a:p>
          <a:p>
            <a:r>
              <a:rPr lang="en-US" b="1" dirty="0"/>
              <a:t>Linux</a:t>
            </a:r>
            <a:r>
              <a:rPr lang="en-US" dirty="0"/>
              <a:t> is released under the GNU General Public License</a:t>
            </a:r>
          </a:p>
          <a:p>
            <a:r>
              <a:rPr lang="en-US" b="1" dirty="0"/>
              <a:t>SAP R/3</a:t>
            </a:r>
            <a:r>
              <a:rPr lang="en-US" dirty="0"/>
              <a:t>, Systems Applications and Products in Data Processing</a:t>
            </a:r>
            <a:br>
              <a:rPr lang="en-US" dirty="0"/>
            </a:br>
            <a:r>
              <a:rPr lang="en-US" dirty="0"/>
              <a:t>/3 stands for three-tier client-server architecture</a:t>
            </a:r>
          </a:p>
          <a:p>
            <a:endParaRPr lang="en-U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D79ACA1-609F-4076-897E-0095669A4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3" r="31217" b="12543"/>
          <a:stretch/>
        </p:blipFill>
        <p:spPr>
          <a:xfrm>
            <a:off x="10296896" y="4507345"/>
            <a:ext cx="1895104" cy="236912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5B6B848-6448-4968-94C5-44CA6D3A1ECF}"/>
              </a:ext>
            </a:extLst>
          </p:cNvPr>
          <p:cNvSpPr txBox="1"/>
          <p:nvPr/>
        </p:nvSpPr>
        <p:spPr>
          <a:xfrm>
            <a:off x="11055925" y="4451918"/>
            <a:ext cx="118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>
                <a:solidFill>
                  <a:schemeClr val="bg1"/>
                </a:solidFill>
              </a:rPr>
              <a:t>Nokia 1011 GSM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E4393FC-0CD1-4D61-9C7B-EEE03802C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7323" r="30909" b="22980"/>
          <a:stretch/>
        </p:blipFill>
        <p:spPr>
          <a:xfrm>
            <a:off x="10215417" y="221673"/>
            <a:ext cx="1849119" cy="2336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C387E7E-E00F-4804-820D-3D7CD86E86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21048" r="10605" b="22428"/>
          <a:stretch/>
        </p:blipFill>
        <p:spPr>
          <a:xfrm>
            <a:off x="4582550" y="83127"/>
            <a:ext cx="3674758" cy="13208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F78407B-D4DA-4D8F-A18F-CE000F0C8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202" y="2253672"/>
            <a:ext cx="2734961" cy="22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7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CBD09C5-A982-43E3-836C-81AB90EE2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1ECEE"/>
              </a:clrFrom>
              <a:clrTo>
                <a:srgbClr val="E1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t="4174" r="13636" b="11516"/>
          <a:stretch/>
        </p:blipFill>
        <p:spPr>
          <a:xfrm>
            <a:off x="10363650" y="4645891"/>
            <a:ext cx="1828350" cy="22398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84C220-9E3D-4FAD-BD8F-4F67D5DB1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1993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A4E3C1-E44E-401C-8445-C62815140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152"/>
            <a:ext cx="10515600" cy="4351338"/>
          </a:xfrm>
        </p:spPr>
        <p:txBody>
          <a:bodyPr/>
          <a:lstStyle/>
          <a:p>
            <a:r>
              <a:rPr lang="en-US" b="1" dirty="0"/>
              <a:t>Energy Star </a:t>
            </a:r>
            <a:r>
              <a:rPr lang="en-US" dirty="0"/>
              <a:t>guidelines,</a:t>
            </a:r>
            <a:br>
              <a:rPr lang="en-US" dirty="0"/>
            </a:br>
            <a:r>
              <a:rPr lang="en-US" dirty="0"/>
              <a:t>Environmental Protection Agency</a:t>
            </a:r>
          </a:p>
          <a:p>
            <a:r>
              <a:rPr lang="en-US" dirty="0"/>
              <a:t>Intel </a:t>
            </a:r>
            <a:r>
              <a:rPr lang="en-US" b="1" dirty="0"/>
              <a:t>Pentium</a:t>
            </a:r>
            <a:r>
              <a:rPr lang="en-US" dirty="0"/>
              <a:t>, 5</a:t>
            </a:r>
            <a:r>
              <a:rPr lang="en-US" baseline="30000" dirty="0"/>
              <a:t>th</a:t>
            </a:r>
            <a:r>
              <a:rPr lang="en-US" dirty="0"/>
              <a:t> gen x86, MMX, first superscalar, 60 MHz</a:t>
            </a:r>
          </a:p>
          <a:p>
            <a:r>
              <a:rPr lang="en-US" b="1" dirty="0"/>
              <a:t>PowerPC ISA </a:t>
            </a:r>
            <a:r>
              <a:rPr lang="en-US" dirty="0"/>
              <a:t>by Apple, IBM and Motorola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Apple Power Mac (1994)</a:t>
            </a:r>
          </a:p>
          <a:p>
            <a:r>
              <a:rPr lang="en-US" dirty="0"/>
              <a:t>NCSA </a:t>
            </a:r>
            <a:r>
              <a:rPr lang="en-US" b="1" dirty="0"/>
              <a:t>Mosaic</a:t>
            </a:r>
            <a:r>
              <a:rPr lang="en-US" dirty="0"/>
              <a:t> internet browser, National Center for Supercomputing  Applications, U. of Illinois</a:t>
            </a:r>
          </a:p>
          <a:p>
            <a:r>
              <a:rPr lang="en-US" dirty="0"/>
              <a:t>PC game </a:t>
            </a:r>
            <a:r>
              <a:rPr lang="en-US" b="1" dirty="0"/>
              <a:t>DOOM</a:t>
            </a:r>
            <a:r>
              <a:rPr lang="en-US" dirty="0"/>
              <a:t> by Id Software</a:t>
            </a:r>
          </a:p>
          <a:p>
            <a:r>
              <a:rPr lang="es-ES" b="1" dirty="0"/>
              <a:t>NVIDIA</a:t>
            </a:r>
            <a:r>
              <a:rPr lang="es-ES" dirty="0"/>
              <a:t> and </a:t>
            </a:r>
            <a:r>
              <a:rPr lang="es-ES" b="1" dirty="0" err="1"/>
              <a:t>Supermicro</a:t>
            </a:r>
            <a:r>
              <a:rPr lang="es-ES" dirty="0"/>
              <a:t> </a:t>
            </a:r>
            <a:r>
              <a:rPr lang="es-ES" dirty="0" err="1"/>
              <a:t>starts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AF1477-28EE-4E57-8A36-CFD8046D6276}"/>
              </a:ext>
            </a:extLst>
          </p:cNvPr>
          <p:cNvSpPr txBox="1"/>
          <p:nvPr/>
        </p:nvSpPr>
        <p:spPr>
          <a:xfrm>
            <a:off x="11092867" y="6289956"/>
            <a:ext cx="1191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Motorola</a:t>
            </a:r>
          </a:p>
          <a:p>
            <a:r>
              <a:rPr lang="es-ES" sz="1600" dirty="0"/>
              <a:t>Micro TAC II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F76CF96-F080-4F7E-BE44-A84B5DADE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176" y="4548596"/>
            <a:ext cx="3190224" cy="229962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2BDDC15-81BF-4E1F-B9AE-CFBD6F2D0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70" y="223548"/>
            <a:ext cx="1445203" cy="147775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DCF7604-7373-44D7-8DFE-0CA23899E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0"/>
            <a:ext cx="4765963" cy="26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0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36D4CF-9BFD-4378-9404-A8B72B5B1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1994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4BA56D-C1CE-4706-93C7-C961BD6BA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W3C</a:t>
            </a:r>
            <a:r>
              <a:rPr lang="es-ES" dirty="0"/>
              <a:t>,</a:t>
            </a:r>
            <a:br>
              <a:rPr lang="es-ES" dirty="0"/>
            </a:br>
            <a:r>
              <a:rPr lang="es-ES" dirty="0" err="1"/>
              <a:t>World</a:t>
            </a:r>
            <a:r>
              <a:rPr lang="es-ES" dirty="0"/>
              <a:t> Wide Web </a:t>
            </a:r>
            <a:r>
              <a:rPr lang="es-ES" dirty="0" err="1"/>
              <a:t>Consortium</a:t>
            </a:r>
            <a:r>
              <a:rPr lang="es-ES" dirty="0"/>
              <a:t>, </a:t>
            </a:r>
            <a:r>
              <a:rPr lang="es-ES" dirty="0" err="1"/>
              <a:t>starts</a:t>
            </a:r>
            <a:endParaRPr lang="es-ES" dirty="0"/>
          </a:p>
          <a:p>
            <a:r>
              <a:rPr lang="en-US" b="1" spc="55" dirty="0"/>
              <a:t>SUSE Linux</a:t>
            </a:r>
          </a:p>
          <a:p>
            <a:r>
              <a:rPr lang="es-ES" b="1" dirty="0"/>
              <a:t>Sony </a:t>
            </a:r>
            <a:r>
              <a:rPr lang="es-ES" b="1" dirty="0" err="1"/>
              <a:t>Playstation</a:t>
            </a:r>
            <a:endParaRPr lang="es-ES" b="1" dirty="0"/>
          </a:p>
          <a:p>
            <a:r>
              <a:rPr lang="en-US" b="1" dirty="0"/>
              <a:t>Netscape 1.0 </a:t>
            </a:r>
            <a:r>
              <a:rPr lang="en-US" dirty="0"/>
              <a:t>browser,</a:t>
            </a:r>
            <a:br>
              <a:rPr lang="en-US" dirty="0"/>
            </a:br>
            <a:r>
              <a:rPr lang="en-US" dirty="0"/>
              <a:t>rapidly growing  body of Web surfers,</a:t>
            </a:r>
            <a:br>
              <a:rPr lang="en-US" dirty="0"/>
            </a:br>
            <a:r>
              <a:rPr lang="en-US" dirty="0"/>
              <a:t>introduced Internet cookies,</a:t>
            </a:r>
            <a:br>
              <a:rPr lang="en-US" dirty="0"/>
            </a:br>
            <a:r>
              <a:rPr lang="en-US" spc="45" dirty="0"/>
              <a:t>Jim</a:t>
            </a:r>
            <a:r>
              <a:rPr lang="en-US" spc="15" dirty="0"/>
              <a:t> </a:t>
            </a:r>
            <a:r>
              <a:rPr lang="en-US" spc="40" dirty="0"/>
              <a:t>Clark</a:t>
            </a:r>
            <a:r>
              <a:rPr lang="en-US" spc="10" dirty="0"/>
              <a:t> </a:t>
            </a:r>
            <a:r>
              <a:rPr lang="en-US" spc="50" dirty="0"/>
              <a:t>&amp;</a:t>
            </a:r>
            <a:r>
              <a:rPr lang="en-US" spc="10" dirty="0"/>
              <a:t> </a:t>
            </a:r>
            <a:r>
              <a:rPr lang="en-US" spc="30" dirty="0"/>
              <a:t>Marc  </a:t>
            </a:r>
            <a:r>
              <a:rPr lang="en-US" spc="55" dirty="0"/>
              <a:t>Andreesen</a:t>
            </a:r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1B0B71D-8D05-4190-AAC6-80804AF64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584" y="4904508"/>
            <a:ext cx="1799416" cy="197196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4088BB8-EF99-456B-8C3B-D8B546DF5879}"/>
              </a:ext>
            </a:extLst>
          </p:cNvPr>
          <p:cNvSpPr txBox="1"/>
          <p:nvPr/>
        </p:nvSpPr>
        <p:spPr>
          <a:xfrm>
            <a:off x="11526983" y="6160656"/>
            <a:ext cx="665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Nokia</a:t>
            </a:r>
          </a:p>
          <a:p>
            <a:r>
              <a:rPr lang="es-ES" sz="1600" dirty="0"/>
              <a:t>2010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C5BD725-56A3-465C-968E-C278CC0AF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841" y="20784"/>
            <a:ext cx="5540159" cy="414481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D8CF3BD-463C-4A8A-BA4E-00744AC8C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58" y="266844"/>
            <a:ext cx="1875290" cy="124792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82DE81A-863E-4A7D-A5B9-3D0B49993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418" y="4243540"/>
            <a:ext cx="5126182" cy="23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45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E9E4AE-F0E4-41D0-83CE-FFACC7DB6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1995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0C18E0-7938-423C-8B7B-F9F6CB2BB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Uptime Institute defines </a:t>
            </a:r>
            <a:r>
              <a:rPr lang="en-US" b="1" dirty="0"/>
              <a:t>TIER-IV</a:t>
            </a:r>
          </a:p>
          <a:p>
            <a:r>
              <a:rPr lang="en-US" b="1" dirty="0"/>
              <a:t>Windows 95 </a:t>
            </a:r>
            <a:r>
              <a:rPr lang="en-US" dirty="0"/>
              <a:t>and </a:t>
            </a:r>
            <a:r>
              <a:rPr lang="en-US" b="1" dirty="0"/>
              <a:t>Internet Explorer 2.0</a:t>
            </a:r>
          </a:p>
          <a:p>
            <a:r>
              <a:rPr lang="en-US" b="1" dirty="0"/>
              <a:t>Red Hat Linux </a:t>
            </a:r>
            <a:r>
              <a:rPr lang="en-US" dirty="0"/>
              <a:t>and company start</a:t>
            </a:r>
          </a:p>
          <a:p>
            <a:r>
              <a:rPr lang="en-US" b="1" dirty="0"/>
              <a:t>Java</a:t>
            </a:r>
            <a:r>
              <a:rPr lang="en-US" dirty="0"/>
              <a:t>, James Gosling, Sun Microsystems</a:t>
            </a:r>
          </a:p>
          <a:p>
            <a:r>
              <a:rPr lang="en-US" b="1" dirty="0"/>
              <a:t>JavaScript</a:t>
            </a:r>
            <a:r>
              <a:rPr lang="en-US" dirty="0"/>
              <a:t>, Brendan </a:t>
            </a:r>
            <a:r>
              <a:rPr lang="en-US" dirty="0" err="1"/>
              <a:t>Eich</a:t>
            </a:r>
            <a:endParaRPr lang="en-US" dirty="0"/>
          </a:p>
          <a:p>
            <a:r>
              <a:rPr lang="en-US" b="1" dirty="0"/>
              <a:t>PHP</a:t>
            </a:r>
            <a:r>
              <a:rPr lang="en-US" dirty="0"/>
              <a:t>, Rasmus </a:t>
            </a:r>
            <a:r>
              <a:rPr lang="en-US" dirty="0" err="1"/>
              <a:t>Lerdorf</a:t>
            </a:r>
            <a:endParaRPr lang="en-US" dirty="0"/>
          </a:p>
          <a:p>
            <a:r>
              <a:rPr lang="en-US" b="1" dirty="0"/>
              <a:t>MySQL</a:t>
            </a:r>
          </a:p>
          <a:p>
            <a:r>
              <a:rPr lang="en-US" b="1" dirty="0"/>
              <a:t>Amazon.com</a:t>
            </a:r>
            <a:r>
              <a:rPr lang="en-US" dirty="0"/>
              <a:t>, only books !</a:t>
            </a:r>
          </a:p>
          <a:p>
            <a:r>
              <a:rPr lang="en-US" b="1" spc="40" dirty="0"/>
              <a:t>Toy </a:t>
            </a:r>
            <a:r>
              <a:rPr lang="en-US" b="1" spc="50" dirty="0"/>
              <a:t>Story</a:t>
            </a:r>
            <a:r>
              <a:rPr lang="en-US" spc="50" dirty="0"/>
              <a:t>, </a:t>
            </a:r>
            <a:r>
              <a:rPr lang="en-US" spc="35" dirty="0"/>
              <a:t>first </a:t>
            </a:r>
            <a:r>
              <a:rPr lang="en-US" spc="50" dirty="0"/>
              <a:t>full-length </a:t>
            </a:r>
            <a:r>
              <a:rPr lang="en-US" spc="55" dirty="0"/>
              <a:t>movie  </a:t>
            </a:r>
            <a:r>
              <a:rPr lang="en-US" spc="45" dirty="0"/>
              <a:t>completely</a:t>
            </a:r>
            <a:r>
              <a:rPr lang="en-US" spc="-40" dirty="0"/>
              <a:t> </a:t>
            </a:r>
            <a:r>
              <a:rPr lang="en-US" spc="50" dirty="0"/>
              <a:t>computer  </a:t>
            </a:r>
            <a:r>
              <a:rPr lang="en-US" spc="45" dirty="0"/>
              <a:t>generated</a:t>
            </a:r>
          </a:p>
          <a:p>
            <a:endParaRPr lang="en-US" dirty="0"/>
          </a:p>
          <a:p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CB970F1-95F3-44BB-BBA2-FF81553FE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6" r="16044"/>
          <a:stretch/>
        </p:blipFill>
        <p:spPr>
          <a:xfrm>
            <a:off x="10945091" y="4525971"/>
            <a:ext cx="1246909" cy="235050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4345C66-E249-46E1-99F6-1F6F8D4A744B}"/>
              </a:ext>
            </a:extLst>
          </p:cNvPr>
          <p:cNvSpPr txBox="1"/>
          <p:nvPr/>
        </p:nvSpPr>
        <p:spPr>
          <a:xfrm>
            <a:off x="10880422" y="4461157"/>
            <a:ext cx="1191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Nokia 2110 GSM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37E61DD-6E62-428A-BCFB-91EC58750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711" y="-9238"/>
            <a:ext cx="3184289" cy="214283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62179A2-14A2-42A0-9119-6B50527B5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693" y="1080655"/>
            <a:ext cx="2810476" cy="42365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957ECD7-CAE9-4216-9830-6D61D84365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89233" y="2651125"/>
            <a:ext cx="1852113" cy="121891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8ED1F0A-A1E1-40EC-82C6-71BA708A083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774" y="318943"/>
            <a:ext cx="2820844" cy="99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55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C24F89-2037-45E5-ABBA-AA9A3ED6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1996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DF1958-9AAE-40ED-9350-A7DEE6912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K5</a:t>
            </a:r>
            <a:r>
              <a:rPr lang="en-US" dirty="0"/>
              <a:t> processor,</a:t>
            </a:r>
            <a:br>
              <a:rPr lang="en-US" dirty="0"/>
            </a:br>
            <a:r>
              <a:rPr lang="en-US" dirty="0"/>
              <a:t>first in-house AMD processor 75-133 MHz</a:t>
            </a:r>
          </a:p>
          <a:p>
            <a:r>
              <a:rPr lang="es-ES" b="1" dirty="0"/>
              <a:t>USB</a:t>
            </a:r>
            <a:r>
              <a:rPr lang="es-ES" dirty="0"/>
              <a:t> </a:t>
            </a:r>
            <a:r>
              <a:rPr lang="en-US" dirty="0"/>
              <a:t>cable and port specifications</a:t>
            </a:r>
          </a:p>
          <a:p>
            <a:r>
              <a:rPr lang="en-US" b="1" dirty="0"/>
              <a:t>IPv6</a:t>
            </a:r>
            <a:r>
              <a:rPr lang="en-US" dirty="0"/>
              <a:t> internet protocol</a:t>
            </a:r>
          </a:p>
          <a:p>
            <a:r>
              <a:rPr lang="en-US" b="1" dirty="0"/>
              <a:t>Sony </a:t>
            </a:r>
            <a:r>
              <a:rPr lang="en-US" b="1" dirty="0" err="1"/>
              <a:t>Vaio</a:t>
            </a:r>
            <a:r>
              <a:rPr lang="en-US" b="1" dirty="0"/>
              <a:t> </a:t>
            </a:r>
            <a:r>
              <a:rPr lang="en-US" dirty="0"/>
              <a:t>desktops</a:t>
            </a:r>
          </a:p>
          <a:p>
            <a:r>
              <a:rPr lang="en-US" b="1" dirty="0"/>
              <a:t>Google search engine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Sergey Brin &amp; Larry Page,</a:t>
            </a:r>
            <a:br>
              <a:rPr lang="en-US" dirty="0"/>
            </a:br>
            <a:r>
              <a:rPr lang="en-US" dirty="0"/>
              <a:t>Stanford University</a:t>
            </a:r>
          </a:p>
          <a:p>
            <a:r>
              <a:rPr lang="en-US" dirty="0"/>
              <a:t>First </a:t>
            </a:r>
            <a:r>
              <a:rPr lang="en-US" b="1" dirty="0"/>
              <a:t>Tomb Raider </a:t>
            </a:r>
            <a:r>
              <a:rPr lang="en-US" dirty="0"/>
              <a:t>game,</a:t>
            </a:r>
            <a:br>
              <a:rPr lang="en-US" dirty="0"/>
            </a:br>
            <a:r>
              <a:rPr lang="en-US" dirty="0"/>
              <a:t>Eidos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B327922-F3D4-4FC5-A8B6-8A3D9A716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890" y="4907874"/>
            <a:ext cx="1450109" cy="19685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E891CF8-9FBE-4619-B1EE-D0E4EF4C7960}"/>
              </a:ext>
            </a:extLst>
          </p:cNvPr>
          <p:cNvSpPr txBox="1"/>
          <p:nvPr/>
        </p:nvSpPr>
        <p:spPr>
          <a:xfrm>
            <a:off x="10668005" y="4821390"/>
            <a:ext cx="108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Motorola </a:t>
            </a:r>
            <a:r>
              <a:rPr lang="es-ES" sz="1600" dirty="0" err="1">
                <a:solidFill>
                  <a:schemeClr val="bg1"/>
                </a:solidFill>
              </a:rPr>
              <a:t>StarTAC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257A4FE-3834-4568-B663-BA452BDF3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7" t="10849" r="9057" b="4141"/>
          <a:stretch/>
        </p:blipFill>
        <p:spPr>
          <a:xfrm>
            <a:off x="8111830" y="1"/>
            <a:ext cx="4080170" cy="292792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76532B6-4F7C-4F0C-B245-6950B1AD8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2" y="3749965"/>
            <a:ext cx="4991739" cy="280785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61358DC-639A-44CB-96AB-E89FE6447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297" y="450562"/>
            <a:ext cx="1151922" cy="13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32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699F4-337C-4DD2-B216-98DA2B88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1997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7F222F-D8C6-428E-A401-6763D95AE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altLang="es-ES" dirty="0"/>
              <a:t>Nathan </a:t>
            </a:r>
            <a:r>
              <a:rPr lang="es-ES" altLang="es-ES" dirty="0" err="1"/>
              <a:t>Myhrvold</a:t>
            </a:r>
            <a:r>
              <a:rPr lang="es-ES" altLang="es-ES" dirty="0"/>
              <a:t>, 1997, </a:t>
            </a:r>
            <a:r>
              <a:rPr lang="es-ES" altLang="es-ES" b="1" dirty="0"/>
              <a:t>1st </a:t>
            </a:r>
            <a:r>
              <a:rPr lang="es-ES" altLang="es-ES" b="1" dirty="0" err="1"/>
              <a:t>law</a:t>
            </a:r>
            <a:r>
              <a:rPr lang="es-ES" altLang="es-ES" b="1" dirty="0"/>
              <a:t> </a:t>
            </a:r>
            <a:r>
              <a:rPr lang="es-ES" altLang="es-ES" b="1" dirty="0" err="1"/>
              <a:t>of</a:t>
            </a:r>
            <a:r>
              <a:rPr lang="es-ES" altLang="es-ES" b="1" dirty="0"/>
              <a:t> software</a:t>
            </a:r>
            <a:r>
              <a:rPr lang="es-ES" altLang="es-ES" dirty="0"/>
              <a:t>: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ES" altLang="es-ES" dirty="0"/>
              <a:t>“</a:t>
            </a:r>
            <a:r>
              <a:rPr lang="en-US" altLang="es-ES" dirty="0"/>
              <a:t>Software is a gas</a:t>
            </a:r>
            <a:br>
              <a:rPr lang="en-US" altLang="es-ES" dirty="0"/>
            </a:br>
            <a:r>
              <a:rPr lang="en-US" altLang="es-ES" dirty="0"/>
              <a:t>It always expands to fit whatever container it is stored in</a:t>
            </a:r>
            <a:r>
              <a:rPr lang="es-ES" altLang="es-ES" dirty="0"/>
              <a:t>”</a:t>
            </a:r>
          </a:p>
          <a:p>
            <a:r>
              <a:rPr lang="en-US" altLang="es-ES" b="1" dirty="0"/>
              <a:t>ASCI Red supercomputer </a:t>
            </a:r>
            <a:r>
              <a:rPr lang="en-US" altLang="es-ES" dirty="0"/>
              <a:t>(Intel Paragon, built by IBM),</a:t>
            </a:r>
            <a:br>
              <a:rPr lang="en-US" altLang="es-ES" dirty="0"/>
            </a:br>
            <a:r>
              <a:rPr lang="en-US" altLang="es-ES" dirty="0"/>
              <a:t>Sandia National Laboratories.</a:t>
            </a:r>
            <a:br>
              <a:rPr lang="en-US" altLang="es-ES" dirty="0"/>
            </a:br>
            <a:r>
              <a:rPr lang="en-US" altLang="es-ES" dirty="0"/>
              <a:t>Fastest until 2000, 1.3 TFLOPS</a:t>
            </a:r>
          </a:p>
          <a:p>
            <a:r>
              <a:rPr lang="en-US" altLang="es-ES" b="1" dirty="0"/>
              <a:t>802.11</a:t>
            </a:r>
            <a:r>
              <a:rPr lang="en-US" altLang="es-ES" dirty="0"/>
              <a:t> the Wi-Fi network standard, IEEE</a:t>
            </a:r>
          </a:p>
          <a:p>
            <a:r>
              <a:rPr lang="en-US" altLang="es-ES" b="1" dirty="0"/>
              <a:t>Fortran 95</a:t>
            </a:r>
          </a:p>
          <a:p>
            <a:r>
              <a:rPr lang="en-US" altLang="es-ES" b="1" dirty="0"/>
              <a:t>IBM Deep Blue </a:t>
            </a:r>
            <a:r>
              <a:rPr lang="en-US" altLang="es-ES" dirty="0"/>
              <a:t>computer</a:t>
            </a:r>
            <a:br>
              <a:rPr lang="en-US" altLang="es-ES" dirty="0"/>
            </a:br>
            <a:r>
              <a:rPr lang="en-US" altLang="es-ES" dirty="0"/>
              <a:t>defeated Garry Kasparov</a:t>
            </a:r>
          </a:p>
          <a:p>
            <a:r>
              <a:rPr lang="en-US" altLang="es-ES" b="1" dirty="0"/>
              <a:t>Netflix</a:t>
            </a:r>
            <a:r>
              <a:rPr lang="en-US" altLang="es-ES" dirty="0"/>
              <a:t> starts</a:t>
            </a:r>
            <a:endParaRPr lang="es-ES" altLang="es-ES" dirty="0"/>
          </a:p>
          <a:p>
            <a:endParaRPr lang="es-ES" altLang="es-ES" dirty="0"/>
          </a:p>
          <a:p>
            <a:endParaRPr lang="es-ES" altLang="es-ES" dirty="0"/>
          </a:p>
          <a:p>
            <a:pPr algn="ctr"/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97521EE-42E3-4F6A-85C8-5A22CD851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436" y="4470399"/>
            <a:ext cx="869665" cy="240607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383A1AA-1E1A-4BCF-8C79-9539F1B12EFD}"/>
              </a:ext>
            </a:extLst>
          </p:cNvPr>
          <p:cNvSpPr txBox="1"/>
          <p:nvPr/>
        </p:nvSpPr>
        <p:spPr>
          <a:xfrm>
            <a:off x="10843498" y="4507344"/>
            <a:ext cx="108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Siemens S10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C1DA2A4-4737-4730-8B38-50BB99B693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r="19697"/>
          <a:stretch/>
        </p:blipFill>
        <p:spPr>
          <a:xfrm>
            <a:off x="6567054" y="4114800"/>
            <a:ext cx="3694546" cy="27432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1B41946-A0DC-4984-A7DF-4DE998761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27" y="6088496"/>
            <a:ext cx="2078182" cy="56204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8646E3D-6481-4A2F-B051-66E35B4B5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098" y="0"/>
            <a:ext cx="3955902" cy="219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62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417</Words>
  <Application>Microsoft Macintosh PowerPoint</Application>
  <PresentationFormat>Widescreen</PresentationFormat>
  <Paragraphs>62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Tema de Office</vt:lpstr>
      <vt:lpstr>1992 - 1997</vt:lpstr>
      <vt:lpstr>PowerPoint Presentation</vt:lpstr>
      <vt:lpstr>Dire Straits 9 de octubre de 1992 Estadio de la Romareda 40.000 espectadores</vt:lpstr>
      <vt:lpstr>1992</vt:lpstr>
      <vt:lpstr>1993</vt:lpstr>
      <vt:lpstr>1994</vt:lpstr>
      <vt:lpstr>1995</vt:lpstr>
      <vt:lpstr>1996</vt:lpstr>
      <vt:lpstr>1997</vt:lpstr>
      <vt:lpstr>Platero y tu 7 de octubre de 1997 Pabellón Interpeñas</vt:lpstr>
      <vt:lpstr>1992 - 1997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1992- 1997</dc:title>
  <dc:creator>victor</dc:creator>
  <cp:lastModifiedBy>Microsoft Office User</cp:lastModifiedBy>
  <cp:revision>43</cp:revision>
  <dcterms:created xsi:type="dcterms:W3CDTF">2023-05-18T12:25:18Z</dcterms:created>
  <dcterms:modified xsi:type="dcterms:W3CDTF">2023-06-14T10:39:31Z</dcterms:modified>
</cp:coreProperties>
</file>